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FF66CC"/>
    <a:srgbClr val="CCFF99"/>
    <a:srgbClr val="990000"/>
    <a:srgbClr val="FFCCFF"/>
    <a:srgbClr val="003300"/>
    <a:srgbClr val="006600"/>
    <a:srgbClr val="8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5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fr-FR" smtClean="0"/>
              <a:t>Cliquez pour modifier le style des sous-titres du masque</a:t>
            </a:r>
            <a:endParaRPr lang="en-US"/>
          </a:p>
        </p:txBody>
      </p:sp>
      <p:sp>
        <p:nvSpPr>
          <p:cNvPr id="4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C70FE4-E144-4E03-8725-1F973B89B8D8}" type="datetimeFigureOut">
              <a:rPr lang="en-US"/>
              <a:pPr>
                <a:defRPr/>
              </a:pPr>
              <a:t>10/7/2014</a:t>
            </a:fld>
            <a:endParaRPr lang="en-US"/>
          </a:p>
        </p:txBody>
      </p:sp>
      <p:sp>
        <p:nvSpPr>
          <p:cNvPr id="5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E04DD8-DA1C-43E3-9DD3-17FDC5EE9BF3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1C95E0-2303-40BE-8462-E8A38B4AB9D6}" type="datetimeFigureOut">
              <a:rPr lang="en-US"/>
              <a:pPr>
                <a:defRPr/>
              </a:pPr>
              <a:t>10/7/2014</a:t>
            </a:fld>
            <a:endParaRPr lang="en-US"/>
          </a:p>
        </p:txBody>
      </p:sp>
      <p:sp>
        <p:nvSpPr>
          <p:cNvPr id="5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77A4AC-4FE0-408D-859B-6D278387105A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F67EE4-98E7-4BCF-91A6-7F137842288B}" type="datetimeFigureOut">
              <a:rPr lang="en-US"/>
              <a:pPr>
                <a:defRPr/>
              </a:pPr>
              <a:t>10/7/2014</a:t>
            </a:fld>
            <a:endParaRPr lang="en-US"/>
          </a:p>
        </p:txBody>
      </p:sp>
      <p:sp>
        <p:nvSpPr>
          <p:cNvPr id="5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E62C3-19E4-49AD-8B14-C496C9DB232D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65CDBE-C126-482A-805A-4C1D1A315735}" type="datetimeFigureOut">
              <a:rPr lang="en-US"/>
              <a:pPr>
                <a:defRPr/>
              </a:pPr>
              <a:t>10/7/2014</a:t>
            </a:fld>
            <a:endParaRPr lang="en-US"/>
          </a:p>
        </p:txBody>
      </p:sp>
      <p:sp>
        <p:nvSpPr>
          <p:cNvPr id="5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FF7684-D277-475C-9F3C-7652F2CF2912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36A60E-83E6-40E2-9E88-DE8A556F5188}" type="datetimeFigureOut">
              <a:rPr lang="en-US"/>
              <a:pPr>
                <a:defRPr/>
              </a:pPr>
              <a:t>10/7/2014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023C0B-5858-483B-B282-4BCFCA53A430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6E6F6E-DCEF-48AE-A6BE-C82B641CDE18}" type="datetimeFigureOut">
              <a:rPr lang="en-US"/>
              <a:pPr>
                <a:defRPr/>
              </a:pPr>
              <a:t>10/7/2014</a:t>
            </a:fld>
            <a:endParaRPr lang="en-US"/>
          </a:p>
        </p:txBody>
      </p:sp>
      <p:sp>
        <p:nvSpPr>
          <p:cNvPr id="6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A056C8-D6F5-4FC3-A655-FF99E0E652ED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C65A05-B7AC-478E-A1DC-FC91AA6FEB09}" type="datetimeFigureOut">
              <a:rPr lang="en-US"/>
              <a:pPr>
                <a:defRPr/>
              </a:pPr>
              <a:t>10/7/2014</a:t>
            </a:fld>
            <a:endParaRPr lang="en-US"/>
          </a:p>
        </p:txBody>
      </p:sp>
      <p:sp>
        <p:nvSpPr>
          <p:cNvPr id="8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10012C-F9E7-4D58-BB57-B107A23D971E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877FD-1692-4E48-AACA-7EEFCE1F8C54}" type="datetimeFigureOut">
              <a:rPr lang="en-US"/>
              <a:pPr>
                <a:defRPr/>
              </a:pPr>
              <a:t>10/7/2014</a:t>
            </a:fld>
            <a:endParaRPr lang="en-US"/>
          </a:p>
        </p:txBody>
      </p:sp>
      <p:sp>
        <p:nvSpPr>
          <p:cNvPr id="4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58F8E4-BEB9-4C68-857B-4EDFE437B098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D1E034-7922-4B90-A1DE-774223FAFAD6}" type="datetimeFigureOut">
              <a:rPr lang="en-US"/>
              <a:pPr>
                <a:defRPr/>
              </a:pPr>
              <a:t>10/7/2014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0CCCC6-458F-4F0A-BCC9-EC9FF5A89383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358E94-8125-4BE0-B1E4-3F592F38BA00}" type="datetimeFigureOut">
              <a:rPr lang="en-US"/>
              <a:pPr>
                <a:defRPr/>
              </a:pPr>
              <a:t>10/7/2014</a:t>
            </a:fld>
            <a:endParaRPr lang="en-US"/>
          </a:p>
        </p:txBody>
      </p:sp>
      <p:sp>
        <p:nvSpPr>
          <p:cNvPr id="6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D95884-A8B2-4E1F-80C0-B51F3BFA160F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fr-FR" noProof="0" smtClean="0"/>
              <a:t>Cliquez sur l'icône pour ajouter une image</a:t>
            </a:r>
            <a:endParaRPr lang="en-US" noProof="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C3D390-39EA-4D3E-8EBD-0401103AFFF8}" type="datetimeFigureOut">
              <a:rPr lang="en-US"/>
              <a:pPr>
                <a:defRPr/>
              </a:pPr>
              <a:t>10/7/2014</a:t>
            </a:fld>
            <a:endParaRPr lang="en-US"/>
          </a:p>
        </p:txBody>
      </p:sp>
      <p:sp>
        <p:nvSpPr>
          <p:cNvPr id="6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0592C3-D863-4B95-AED5-7139962A9B70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1027" name="Espace réservé du texte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smtClean="0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321F586-F758-4D1A-A7AE-2DF72ECF5F83}" type="datetimeFigureOut">
              <a:rPr lang="en-US"/>
              <a:pPr>
                <a:defRPr/>
              </a:pPr>
              <a:t>10/7/2014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5B63D5E-ED76-493F-8B71-C9E360889BE8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72" r:id="rId3"/>
    <p:sldLayoutId id="2147483669" r:id="rId4"/>
    <p:sldLayoutId id="2147483668" r:id="rId5"/>
    <p:sldLayoutId id="2147483667" r:id="rId6"/>
    <p:sldLayoutId id="2147483666" r:id="rId7"/>
    <p:sldLayoutId id="2147483665" r:id="rId8"/>
    <p:sldLayoutId id="2147483664" r:id="rId9"/>
    <p:sldLayoutId id="2147483663" r:id="rId10"/>
    <p:sldLayoutId id="214748366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/>
        </a:defRPr>
      </a:lvl2pPr>
      <a:lvl3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/>
        </a:defRPr>
      </a:lvl3pPr>
      <a:lvl4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/>
        </a:defRPr>
      </a:lvl4pPr>
      <a:lvl5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/>
        </a:defRPr>
      </a:lvl9pPr>
    </p:titleStyle>
    <p:bodyStyle>
      <a:lvl1pPr marL="547688" indent="-411163" algn="l" rtl="0" fontAlgn="base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13" Type="http://schemas.openxmlformats.org/officeDocument/2006/relationships/image" Target="../media/image8.jpeg"/><Relationship Id="rId18" Type="http://schemas.openxmlformats.org/officeDocument/2006/relationships/slide" Target="slide7.xml"/><Relationship Id="rId3" Type="http://schemas.openxmlformats.org/officeDocument/2006/relationships/image" Target="../media/image2.jpeg"/><Relationship Id="rId7" Type="http://schemas.openxmlformats.org/officeDocument/2006/relationships/image" Target="../media/image4.jpeg"/><Relationship Id="rId12" Type="http://schemas.openxmlformats.org/officeDocument/2006/relationships/slide" Target="slide8.xml"/><Relationship Id="rId17" Type="http://schemas.openxmlformats.org/officeDocument/2006/relationships/image" Target="../media/image10.jpeg"/><Relationship Id="rId2" Type="http://schemas.openxmlformats.org/officeDocument/2006/relationships/slide" Target="slide6.xml"/><Relationship Id="rId16" Type="http://schemas.openxmlformats.org/officeDocument/2006/relationships/slide" Target="slide5.xml"/><Relationship Id="rId1" Type="http://schemas.openxmlformats.org/officeDocument/2006/relationships/slideLayout" Target="../slideLayouts/slideLayout1.xml"/><Relationship Id="rId6" Type="http://schemas.openxmlformats.org/officeDocument/2006/relationships/slide" Target="slide4.xml"/><Relationship Id="rId11" Type="http://schemas.openxmlformats.org/officeDocument/2006/relationships/image" Target="../media/image7.jpeg"/><Relationship Id="rId5" Type="http://schemas.openxmlformats.org/officeDocument/2006/relationships/image" Target="../media/image3.jpeg"/><Relationship Id="rId15" Type="http://schemas.openxmlformats.org/officeDocument/2006/relationships/image" Target="../media/image9.jpeg"/><Relationship Id="rId10" Type="http://schemas.openxmlformats.org/officeDocument/2006/relationships/slide" Target="slide3.xml"/><Relationship Id="rId19" Type="http://schemas.openxmlformats.org/officeDocument/2006/relationships/image" Target="../media/image11.jpeg"/><Relationship Id="rId4" Type="http://schemas.openxmlformats.org/officeDocument/2006/relationships/slide" Target="slide10.xml"/><Relationship Id="rId9" Type="http://schemas.openxmlformats.org/officeDocument/2006/relationships/image" Target="../media/image6.jpeg"/><Relationship Id="rId14" Type="http://schemas.openxmlformats.org/officeDocument/2006/relationships/slide" Target="slide9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95536" y="260648"/>
            <a:ext cx="8229600" cy="149959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r-FR" dirty="0" smtClean="0"/>
              <a:t>Psc1</a:t>
            </a:r>
            <a:br>
              <a:rPr lang="fr-FR" dirty="0" smtClean="0"/>
            </a:br>
            <a:r>
              <a:rPr lang="fr-FR" sz="3200" dirty="0" smtClean="0"/>
              <a:t>MAIS QU’EST-CE DONC ?</a:t>
            </a:r>
            <a:endParaRPr lang="fr-FR" sz="3200" dirty="0"/>
          </a:p>
        </p:txBody>
      </p:sp>
      <p:pic>
        <p:nvPicPr>
          <p:cNvPr id="4" name="Image 3" descr="BRUL.jp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6" y="3645024"/>
            <a:ext cx="1104900" cy="1033463"/>
          </a:xfrm>
          <a:prstGeom prst="decagon">
            <a:avLst/>
          </a:prstGeom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</p:pic>
      <p:pic>
        <p:nvPicPr>
          <p:cNvPr id="5" name="Image 4" descr="ETOUFF.jpg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380312" y="4293096"/>
            <a:ext cx="940146" cy="1297748"/>
          </a:xfrm>
          <a:prstGeom prst="dodecagon">
            <a:avLst/>
          </a:prstGeom>
          <a:ln w="34925"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</p:pic>
      <p:pic>
        <p:nvPicPr>
          <p:cNvPr id="6" name="Image 5" descr="images.jpg">
            <a:hlinkClick r:id="rId6" action="ppaction://hlinksldjump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987824" y="3933056"/>
            <a:ext cx="1041219" cy="779909"/>
          </a:xfrm>
          <a:prstGeom prst="dodecagon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7" name="Image 6" descr="DEA.jpg">
            <a:hlinkClick r:id="rId6" action="ppaction://hlinksldjump"/>
          </p:cNvPr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5148064" y="3933056"/>
            <a:ext cx="827534" cy="827534"/>
          </a:xfrm>
          <a:prstGeom prst="dodecagon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</p:pic>
      <p:pic>
        <p:nvPicPr>
          <p:cNvPr id="10" name="Image 9" descr="PROTEC.jp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1763688" y="2348880"/>
            <a:ext cx="1016583" cy="864096"/>
          </a:xfrm>
          <a:prstGeom prst="flowChartExtract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  <p:pic>
        <p:nvPicPr>
          <p:cNvPr id="11" name="Image 10" descr="ALERTE.jpg">
            <a:hlinkClick r:id="rId10" action="ppaction://hlinksldjump"/>
          </p:cNvPr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5868144" y="5013176"/>
            <a:ext cx="1080120" cy="816841"/>
          </a:xfrm>
          <a:prstGeom prst="flowChartPreparation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  <p:pic>
        <p:nvPicPr>
          <p:cNvPr id="12" name="Image 11" descr="MALAISE.jpg">
            <a:hlinkClick r:id="rId12" action="ppaction://hlinksldjump"/>
          </p:cNvPr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3923928" y="5013176"/>
            <a:ext cx="838200" cy="720080"/>
          </a:xfrm>
          <a:prstGeom prst="dodecagon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pic>
        <p:nvPicPr>
          <p:cNvPr id="13" name="Image 12" descr="SAIGNE.jpg">
            <a:hlinkClick r:id="rId14" action="ppaction://hlinksldjump"/>
          </p:cNvPr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4211960" y="2780928"/>
            <a:ext cx="1152128" cy="838928"/>
          </a:xfrm>
          <a:prstGeom prst="dodecagon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14" name="Image 13" descr="PLS.jpg">
            <a:hlinkClick r:id="rId16" action="ppaction://hlinksldjump"/>
          </p:cNvPr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>
          <a:xfrm>
            <a:off x="6948264" y="2492896"/>
            <a:ext cx="1349313" cy="792088"/>
          </a:xfrm>
          <a:prstGeom prst="dodecagon">
            <a:avLst/>
          </a:prstGeom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twoPt" dir="t"/>
          </a:scene3d>
          <a:sp3d extrusionH="12700" prstMaterial="matte">
            <a:bevelT w="292100" h="95250" prst="softRound"/>
          </a:sp3d>
        </p:spPr>
      </p:pic>
      <p:pic>
        <p:nvPicPr>
          <p:cNvPr id="15" name="Image 14" descr="TRAUMA.jpg">
            <a:hlinkClick r:id="rId18" action="ppaction://hlinksldjump"/>
          </p:cNvPr>
          <p:cNvPicPr>
            <a:picLocks noChangeAspect="1"/>
          </p:cNvPicPr>
          <p:nvPr/>
        </p:nvPicPr>
        <p:blipFill>
          <a:blip r:embed="rId19" cstate="print"/>
          <a:stretch>
            <a:fillRect/>
          </a:stretch>
        </p:blipFill>
        <p:spPr>
          <a:xfrm>
            <a:off x="1259632" y="4941168"/>
            <a:ext cx="1224136" cy="916920"/>
          </a:xfrm>
          <a:prstGeom prst="trapezoid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</p:pic>
      <p:sp>
        <p:nvSpPr>
          <p:cNvPr id="13324" name="ZoneTexte 16"/>
          <p:cNvSpPr txBox="1">
            <a:spLocks noChangeArrowheads="1"/>
          </p:cNvSpPr>
          <p:nvPr/>
        </p:nvSpPr>
        <p:spPr bwMode="auto">
          <a:xfrm>
            <a:off x="971550" y="6021388"/>
            <a:ext cx="72009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000">
                <a:solidFill>
                  <a:srgbClr val="CCFF99"/>
                </a:solidFill>
                <a:latin typeface="Verdana" pitchFamily="34" charset="0"/>
              </a:rPr>
              <a:t>Cliquez sur le bouton de votre choix pour tout savoir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r-FR" dirty="0" smtClean="0"/>
              <a:t>L’ETOUFFEMENT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 rot="21186647">
            <a:off x="5099050" y="2036763"/>
            <a:ext cx="3232150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200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Déboucher</a:t>
            </a:r>
          </a:p>
        </p:txBody>
      </p:sp>
      <p:sp>
        <p:nvSpPr>
          <p:cNvPr id="22531" name="ZoneTexte 5"/>
          <p:cNvSpPr txBox="1">
            <a:spLocks noChangeArrowheads="1"/>
          </p:cNvSpPr>
          <p:nvPr/>
        </p:nvSpPr>
        <p:spPr bwMode="auto">
          <a:xfrm rot="-866070">
            <a:off x="920750" y="4365625"/>
            <a:ext cx="36163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600" b="1">
                <a:solidFill>
                  <a:srgbClr val="7030A0"/>
                </a:solidFill>
                <a:latin typeface="Verdana" pitchFamily="34" charset="0"/>
              </a:rPr>
              <a:t>Méthode de Heimlich</a:t>
            </a:r>
          </a:p>
        </p:txBody>
      </p:sp>
      <p:sp>
        <p:nvSpPr>
          <p:cNvPr id="22532" name="ZoneTexte 6"/>
          <p:cNvSpPr txBox="1">
            <a:spLocks noChangeArrowheads="1"/>
          </p:cNvSpPr>
          <p:nvPr/>
        </p:nvSpPr>
        <p:spPr bwMode="auto">
          <a:xfrm rot="654787">
            <a:off x="549275" y="2597150"/>
            <a:ext cx="4968875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3200" b="1">
                <a:solidFill>
                  <a:srgbClr val="FF0066"/>
                </a:solidFill>
                <a:latin typeface="Verdana" pitchFamily="34" charset="0"/>
              </a:rPr>
              <a:t>Claques dans le dos</a:t>
            </a:r>
          </a:p>
        </p:txBody>
      </p:sp>
      <p:pic>
        <p:nvPicPr>
          <p:cNvPr id="22533" name="Image 8" descr="étouff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825" y="3933825"/>
            <a:ext cx="3240088" cy="2427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Flèche gauche 10">
            <a:hlinkClick r:id="" action="ppaction://hlinkshowjump?jump=firstslide"/>
          </p:cNvPr>
          <p:cNvSpPr/>
          <p:nvPr/>
        </p:nvSpPr>
        <p:spPr>
          <a:xfrm>
            <a:off x="250825" y="404813"/>
            <a:ext cx="1368425" cy="503237"/>
          </a:xfrm>
          <a:prstGeom prst="leftArrow">
            <a:avLst/>
          </a:prstGeom>
          <a:blipFill>
            <a:blip r:embed="rId3" cstate="print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dirty="0">
                <a:solidFill>
                  <a:schemeClr val="bg1"/>
                </a:solidFill>
                <a:latin typeface="Arial Narrow" pitchFamily="34" charset="0"/>
              </a:rPr>
              <a:t>Retour accueil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r-FR" dirty="0" smtClean="0"/>
              <a:t>LA PROTECTION</a:t>
            </a:r>
            <a:endParaRPr lang="fr-FR" dirty="0"/>
          </a:p>
        </p:txBody>
      </p:sp>
      <p:pic>
        <p:nvPicPr>
          <p:cNvPr id="14338" name="Espace réservé du contenu 3" descr="protectio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116013" y="1557338"/>
            <a:ext cx="3028950" cy="2016125"/>
          </a:xfrm>
        </p:spPr>
      </p:pic>
      <p:sp>
        <p:nvSpPr>
          <p:cNvPr id="5" name="ZoneTexte 4"/>
          <p:cNvSpPr txBox="1"/>
          <p:nvPr/>
        </p:nvSpPr>
        <p:spPr>
          <a:xfrm>
            <a:off x="4643438" y="1773238"/>
            <a:ext cx="3529012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Existe-t-il un danger ?</a:t>
            </a:r>
          </a:p>
        </p:txBody>
      </p:sp>
      <p:sp>
        <p:nvSpPr>
          <p:cNvPr id="14340" name="ZoneTexte 5"/>
          <p:cNvSpPr txBox="1">
            <a:spLocks noChangeArrowheads="1"/>
          </p:cNvSpPr>
          <p:nvPr/>
        </p:nvSpPr>
        <p:spPr bwMode="auto">
          <a:xfrm>
            <a:off x="5292725" y="2852738"/>
            <a:ext cx="19431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000" b="1">
                <a:solidFill>
                  <a:srgbClr val="CCFF99"/>
                </a:solidFill>
                <a:latin typeface="Verdana" pitchFamily="34" charset="0"/>
              </a:rPr>
              <a:t>Pour qui  ??</a:t>
            </a:r>
          </a:p>
        </p:txBody>
      </p:sp>
      <p:sp>
        <p:nvSpPr>
          <p:cNvPr id="14341" name="ZoneTexte 6"/>
          <p:cNvSpPr txBox="1">
            <a:spLocks noChangeArrowheads="1"/>
          </p:cNvSpPr>
          <p:nvPr/>
        </p:nvSpPr>
        <p:spPr bwMode="auto">
          <a:xfrm>
            <a:off x="1187450" y="4149725"/>
            <a:ext cx="32400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000" b="1">
                <a:solidFill>
                  <a:srgbClr val="800000"/>
                </a:solidFill>
                <a:latin typeface="Verdana" pitchFamily="34" charset="0"/>
              </a:rPr>
              <a:t>Puis-je le supprimer?</a:t>
            </a:r>
          </a:p>
        </p:txBody>
      </p:sp>
      <p:sp>
        <p:nvSpPr>
          <p:cNvPr id="14342" name="ZoneTexte 7"/>
          <p:cNvSpPr txBox="1">
            <a:spLocks noChangeArrowheads="1"/>
          </p:cNvSpPr>
          <p:nvPr/>
        </p:nvSpPr>
        <p:spPr bwMode="auto">
          <a:xfrm>
            <a:off x="4716463" y="4652963"/>
            <a:ext cx="38163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000" b="1">
                <a:solidFill>
                  <a:srgbClr val="003300"/>
                </a:solidFill>
                <a:latin typeface="Verdana" pitchFamily="34" charset="0"/>
              </a:rPr>
              <a:t>Dois-je baliser la zone??</a:t>
            </a:r>
          </a:p>
        </p:txBody>
      </p:sp>
      <p:sp>
        <p:nvSpPr>
          <p:cNvPr id="9" name="Flèche gauche 8">
            <a:hlinkClick r:id="" action="ppaction://hlinkshowjump?jump=firstslide"/>
          </p:cNvPr>
          <p:cNvSpPr/>
          <p:nvPr/>
        </p:nvSpPr>
        <p:spPr>
          <a:xfrm>
            <a:off x="250825" y="476250"/>
            <a:ext cx="1368425" cy="504825"/>
          </a:xfrm>
          <a:prstGeom prst="leftArrow">
            <a:avLst/>
          </a:prstGeom>
          <a:blipFill>
            <a:blip r:embed="rId3" cstate="print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dirty="0">
                <a:solidFill>
                  <a:schemeClr val="bg1"/>
                </a:solidFill>
                <a:latin typeface="Arial Narrow" pitchFamily="34" charset="0"/>
              </a:rPr>
              <a:t>Retour accueil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r-FR" dirty="0" smtClean="0"/>
              <a:t>ALERTER</a:t>
            </a:r>
            <a:endParaRPr lang="fr-FR" dirty="0"/>
          </a:p>
        </p:txBody>
      </p:sp>
      <p:sp>
        <p:nvSpPr>
          <p:cNvPr id="15362" name="ZoneTexte 3"/>
          <p:cNvSpPr txBox="1">
            <a:spLocks noChangeArrowheads="1"/>
          </p:cNvSpPr>
          <p:nvPr/>
        </p:nvSpPr>
        <p:spPr bwMode="auto">
          <a:xfrm>
            <a:off x="468313" y="1700213"/>
            <a:ext cx="57594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600" b="1">
                <a:solidFill>
                  <a:srgbClr val="990000"/>
                </a:solidFill>
                <a:latin typeface="Verdana" pitchFamily="34" charset="0"/>
              </a:rPr>
              <a:t>Quels sont les numéros d’urgence ?</a:t>
            </a:r>
          </a:p>
        </p:txBody>
      </p:sp>
      <p:sp>
        <p:nvSpPr>
          <p:cNvPr id="15363" name="ZoneTexte 4"/>
          <p:cNvSpPr txBox="1">
            <a:spLocks noChangeArrowheads="1"/>
          </p:cNvSpPr>
          <p:nvPr/>
        </p:nvSpPr>
        <p:spPr bwMode="auto">
          <a:xfrm>
            <a:off x="4140200" y="4724400"/>
            <a:ext cx="3816350" cy="1201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600" b="1">
                <a:solidFill>
                  <a:srgbClr val="FFCCFF"/>
                </a:solidFill>
                <a:latin typeface="Verdana" pitchFamily="34" charset="0"/>
              </a:rPr>
              <a:t>Que  faut-il dire ??</a:t>
            </a:r>
          </a:p>
        </p:txBody>
      </p:sp>
      <p:pic>
        <p:nvPicPr>
          <p:cNvPr id="15364" name="Image 5" descr="15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450" y="3068638"/>
            <a:ext cx="28575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Flèche gauche 6">
            <a:hlinkClick r:id="" action="ppaction://hlinkshowjump?jump=firstslide"/>
          </p:cNvPr>
          <p:cNvSpPr/>
          <p:nvPr/>
        </p:nvSpPr>
        <p:spPr>
          <a:xfrm>
            <a:off x="250825" y="476250"/>
            <a:ext cx="1368425" cy="504825"/>
          </a:xfrm>
          <a:prstGeom prst="leftArrow">
            <a:avLst/>
          </a:prstGeom>
          <a:blipFill>
            <a:blip r:embed="rId3" cstate="print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dirty="0">
                <a:solidFill>
                  <a:schemeClr val="bg1"/>
                </a:solidFill>
                <a:latin typeface="Arial Narrow" pitchFamily="34" charset="0"/>
              </a:rPr>
              <a:t>Retour accueil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r-FR" dirty="0" smtClean="0"/>
              <a:t>L’ARRÊT CARDIAQUE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4643438" y="1773238"/>
            <a:ext cx="3960812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b="1" dirty="0">
                <a:solidFill>
                  <a:schemeClr val="accent3">
                    <a:lumMod val="40000"/>
                    <a:lumOff val="6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Utiliser un défibrillateur</a:t>
            </a:r>
          </a:p>
        </p:txBody>
      </p:sp>
      <p:sp>
        <p:nvSpPr>
          <p:cNvPr id="16387" name="ZoneTexte 5"/>
          <p:cNvSpPr txBox="1">
            <a:spLocks noChangeArrowheads="1"/>
          </p:cNvSpPr>
          <p:nvPr/>
        </p:nvSpPr>
        <p:spPr bwMode="auto">
          <a:xfrm>
            <a:off x="4932363" y="4797425"/>
            <a:ext cx="26638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3600" b="1">
                <a:solidFill>
                  <a:srgbClr val="CCFF99"/>
                </a:solidFill>
                <a:latin typeface="Verdana" pitchFamily="34" charset="0"/>
              </a:rPr>
              <a:t>Agir vite</a:t>
            </a:r>
          </a:p>
        </p:txBody>
      </p:sp>
      <p:sp>
        <p:nvSpPr>
          <p:cNvPr id="16388" name="ZoneTexte 6"/>
          <p:cNvSpPr txBox="1">
            <a:spLocks noChangeArrowheads="1"/>
          </p:cNvSpPr>
          <p:nvPr/>
        </p:nvSpPr>
        <p:spPr bwMode="auto">
          <a:xfrm>
            <a:off x="395288" y="2349500"/>
            <a:ext cx="6121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3200" b="1">
                <a:solidFill>
                  <a:srgbClr val="800000"/>
                </a:solidFill>
                <a:latin typeface="Verdana" pitchFamily="34" charset="0"/>
              </a:rPr>
              <a:t>Le massage cardiaque</a:t>
            </a:r>
          </a:p>
        </p:txBody>
      </p:sp>
      <p:sp>
        <p:nvSpPr>
          <p:cNvPr id="16389" name="ZoneTexte 7"/>
          <p:cNvSpPr txBox="1">
            <a:spLocks noChangeArrowheads="1"/>
          </p:cNvSpPr>
          <p:nvPr/>
        </p:nvSpPr>
        <p:spPr bwMode="auto">
          <a:xfrm>
            <a:off x="2627313" y="3429000"/>
            <a:ext cx="47529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000" b="1">
                <a:solidFill>
                  <a:srgbClr val="003300"/>
                </a:solidFill>
                <a:latin typeface="Verdana" pitchFamily="34" charset="0"/>
              </a:rPr>
              <a:t>Réanimation cardio-pulmonaire</a:t>
            </a:r>
          </a:p>
        </p:txBody>
      </p:sp>
      <p:pic>
        <p:nvPicPr>
          <p:cNvPr id="16390" name="Image 9" descr="rcp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088" y="4005263"/>
            <a:ext cx="2665412" cy="1995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Flèche gauche 10">
            <a:hlinkClick r:id="" action="ppaction://hlinkshowjump?jump=firstslide"/>
          </p:cNvPr>
          <p:cNvSpPr/>
          <p:nvPr/>
        </p:nvSpPr>
        <p:spPr>
          <a:xfrm>
            <a:off x="250825" y="476250"/>
            <a:ext cx="1368425" cy="504825"/>
          </a:xfrm>
          <a:prstGeom prst="leftArrow">
            <a:avLst/>
          </a:prstGeom>
          <a:blipFill>
            <a:blip r:embed="rId3" cstate="print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dirty="0">
                <a:solidFill>
                  <a:schemeClr val="bg1"/>
                </a:solidFill>
                <a:latin typeface="Arial Narrow" pitchFamily="34" charset="0"/>
              </a:rPr>
              <a:t>Retour accueil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r-FR" dirty="0" smtClean="0"/>
              <a:t>LA PERTE DE CONNAISSANCE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 rot="21186647">
            <a:off x="3132138" y="1916113"/>
            <a:ext cx="3960812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b="1" dirty="0">
                <a:solidFill>
                  <a:schemeClr val="accent3">
                    <a:lumMod val="40000"/>
                    <a:lumOff val="6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Vérifier l’inconscience</a:t>
            </a:r>
          </a:p>
        </p:txBody>
      </p:sp>
      <p:sp>
        <p:nvSpPr>
          <p:cNvPr id="17411" name="ZoneTexte 5"/>
          <p:cNvSpPr txBox="1">
            <a:spLocks noChangeArrowheads="1"/>
          </p:cNvSpPr>
          <p:nvPr/>
        </p:nvSpPr>
        <p:spPr bwMode="auto">
          <a:xfrm rot="882626">
            <a:off x="3346450" y="5003800"/>
            <a:ext cx="51117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3600" b="1">
                <a:solidFill>
                  <a:srgbClr val="CCFF99"/>
                </a:solidFill>
                <a:latin typeface="Verdana" pitchFamily="34" charset="0"/>
              </a:rPr>
              <a:t>L’installer en PLS</a:t>
            </a:r>
          </a:p>
        </p:txBody>
      </p:sp>
      <p:sp>
        <p:nvSpPr>
          <p:cNvPr id="17412" name="ZoneTexte 6"/>
          <p:cNvSpPr txBox="1">
            <a:spLocks noChangeArrowheads="1"/>
          </p:cNvSpPr>
          <p:nvPr/>
        </p:nvSpPr>
        <p:spPr bwMode="auto">
          <a:xfrm>
            <a:off x="395288" y="3141663"/>
            <a:ext cx="45370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3200" b="1">
                <a:solidFill>
                  <a:srgbClr val="800000"/>
                </a:solidFill>
                <a:latin typeface="Verdana" pitchFamily="34" charset="0"/>
              </a:rPr>
              <a:t>Respire-t-elle ??</a:t>
            </a:r>
          </a:p>
        </p:txBody>
      </p:sp>
      <p:sp>
        <p:nvSpPr>
          <p:cNvPr id="17413" name="ZoneTexte 7"/>
          <p:cNvSpPr txBox="1">
            <a:spLocks noChangeArrowheads="1"/>
          </p:cNvSpPr>
          <p:nvPr/>
        </p:nvSpPr>
        <p:spPr bwMode="auto">
          <a:xfrm rot="-593600">
            <a:off x="768350" y="5402263"/>
            <a:ext cx="28797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000" b="1">
                <a:solidFill>
                  <a:srgbClr val="003300"/>
                </a:solidFill>
                <a:latin typeface="Verdana" pitchFamily="34" charset="0"/>
              </a:rPr>
              <a:t>Surveiller</a:t>
            </a:r>
          </a:p>
        </p:txBody>
      </p:sp>
      <p:pic>
        <p:nvPicPr>
          <p:cNvPr id="17414" name="Image 8" descr="pls photo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19700" y="2420938"/>
            <a:ext cx="3044825" cy="227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Flèche gauche 10">
            <a:hlinkClick r:id="" action="ppaction://hlinkshowjump?jump=firstslide"/>
          </p:cNvPr>
          <p:cNvSpPr/>
          <p:nvPr/>
        </p:nvSpPr>
        <p:spPr>
          <a:xfrm>
            <a:off x="250825" y="115888"/>
            <a:ext cx="1368425" cy="504825"/>
          </a:xfrm>
          <a:prstGeom prst="leftArrow">
            <a:avLst/>
          </a:prstGeom>
          <a:blipFill>
            <a:blip r:embed="rId3" cstate="print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dirty="0">
                <a:solidFill>
                  <a:schemeClr val="bg1"/>
                </a:solidFill>
                <a:latin typeface="Arial Narrow" pitchFamily="34" charset="0"/>
              </a:rPr>
              <a:t>Retour accueil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r-FR" dirty="0" smtClean="0"/>
              <a:t>LES BRÛLURES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 rot="21186647">
            <a:off x="4813300" y="1800225"/>
            <a:ext cx="2882900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200" b="1" dirty="0">
                <a:solidFill>
                  <a:schemeClr val="bg1">
                    <a:lumMod val="95000"/>
                    <a:lumOff val="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EXAMINER</a:t>
            </a:r>
          </a:p>
        </p:txBody>
      </p:sp>
      <p:sp>
        <p:nvSpPr>
          <p:cNvPr id="18435" name="ZoneTexte 5"/>
          <p:cNvSpPr txBox="1">
            <a:spLocks noChangeArrowheads="1"/>
          </p:cNvSpPr>
          <p:nvPr/>
        </p:nvSpPr>
        <p:spPr bwMode="auto">
          <a:xfrm rot="-866070">
            <a:off x="5476875" y="4522788"/>
            <a:ext cx="25019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3600" b="1">
                <a:solidFill>
                  <a:srgbClr val="FF0066"/>
                </a:solidFill>
                <a:latin typeface="Verdana" pitchFamily="34" charset="0"/>
              </a:rPr>
              <a:t>Allonger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3779838" y="3213100"/>
            <a:ext cx="4537075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200" b="1" dirty="0">
                <a:solidFill>
                  <a:schemeClr val="tx1">
                    <a:lumMod val="9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Refroidir</a:t>
            </a:r>
          </a:p>
        </p:txBody>
      </p:sp>
      <p:sp>
        <p:nvSpPr>
          <p:cNvPr id="18437" name="ZoneTexte 7"/>
          <p:cNvSpPr txBox="1">
            <a:spLocks noChangeArrowheads="1"/>
          </p:cNvSpPr>
          <p:nvPr/>
        </p:nvSpPr>
        <p:spPr bwMode="auto">
          <a:xfrm rot="-593600">
            <a:off x="1652588" y="5561013"/>
            <a:ext cx="2235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3200" b="1">
                <a:solidFill>
                  <a:srgbClr val="003300"/>
                </a:solidFill>
                <a:latin typeface="Verdana" pitchFamily="34" charset="0"/>
              </a:rPr>
              <a:t>Couvrir</a:t>
            </a:r>
          </a:p>
        </p:txBody>
      </p:sp>
      <p:pic>
        <p:nvPicPr>
          <p:cNvPr id="18438" name="Image 9" descr="refroidir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213" y="1484313"/>
            <a:ext cx="2368550" cy="314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Flèche gauche 11">
            <a:hlinkClick r:id="" action="ppaction://hlinkshowjump?jump=firstslide"/>
          </p:cNvPr>
          <p:cNvSpPr/>
          <p:nvPr/>
        </p:nvSpPr>
        <p:spPr>
          <a:xfrm>
            <a:off x="250825" y="476250"/>
            <a:ext cx="1368425" cy="504825"/>
          </a:xfrm>
          <a:prstGeom prst="leftArrow">
            <a:avLst/>
          </a:prstGeom>
          <a:blipFill>
            <a:blip r:embed="rId3" cstate="print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dirty="0">
                <a:solidFill>
                  <a:schemeClr val="bg1"/>
                </a:solidFill>
                <a:latin typeface="Arial Narrow" pitchFamily="34" charset="0"/>
              </a:rPr>
              <a:t>Retour accueil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r-FR" dirty="0" smtClean="0"/>
              <a:t>LES TRAUMATISMES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 rot="629723">
            <a:off x="568325" y="1743075"/>
            <a:ext cx="2882900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200" b="1" dirty="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Examiner</a:t>
            </a:r>
          </a:p>
        </p:txBody>
      </p:sp>
      <p:sp>
        <p:nvSpPr>
          <p:cNvPr id="19459" name="ZoneTexte 5"/>
          <p:cNvSpPr txBox="1">
            <a:spLocks noChangeArrowheads="1"/>
          </p:cNvSpPr>
          <p:nvPr/>
        </p:nvSpPr>
        <p:spPr bwMode="auto">
          <a:xfrm rot="-866070">
            <a:off x="5908675" y="3082925"/>
            <a:ext cx="25019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3600" b="1">
                <a:solidFill>
                  <a:srgbClr val="FFC000"/>
                </a:solidFill>
                <a:latin typeface="Verdana" pitchFamily="34" charset="0"/>
              </a:rPr>
              <a:t>Protéger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3779838" y="3213100"/>
            <a:ext cx="4537075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200" b="1" dirty="0">
                <a:solidFill>
                  <a:schemeClr val="tx1">
                    <a:lumMod val="9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Refroidir</a:t>
            </a:r>
          </a:p>
        </p:txBody>
      </p:sp>
      <p:sp>
        <p:nvSpPr>
          <p:cNvPr id="19461" name="ZoneTexte 7"/>
          <p:cNvSpPr txBox="1">
            <a:spLocks noChangeArrowheads="1"/>
          </p:cNvSpPr>
          <p:nvPr/>
        </p:nvSpPr>
        <p:spPr bwMode="auto">
          <a:xfrm>
            <a:off x="1585913" y="5326063"/>
            <a:ext cx="4818062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3200" b="1">
                <a:solidFill>
                  <a:srgbClr val="CCFF99"/>
                </a:solidFill>
                <a:latin typeface="Verdana" pitchFamily="34" charset="0"/>
              </a:rPr>
              <a:t>« NE BOUGE PAS »</a:t>
            </a:r>
          </a:p>
        </p:txBody>
      </p:sp>
      <p:pic>
        <p:nvPicPr>
          <p:cNvPr id="19462" name="Image 8" descr="plâtre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62325" y="2486025"/>
            <a:ext cx="2419350" cy="18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Flèche gauche 10">
            <a:hlinkClick r:id="" action="ppaction://hlinkshowjump?jump=firstslide"/>
          </p:cNvPr>
          <p:cNvSpPr/>
          <p:nvPr/>
        </p:nvSpPr>
        <p:spPr>
          <a:xfrm>
            <a:off x="250825" y="476250"/>
            <a:ext cx="1368425" cy="504825"/>
          </a:xfrm>
          <a:prstGeom prst="leftArrow">
            <a:avLst/>
          </a:prstGeom>
          <a:blipFill>
            <a:blip r:embed="rId3" cstate="print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dirty="0">
                <a:solidFill>
                  <a:schemeClr val="bg1"/>
                </a:solidFill>
                <a:latin typeface="Arial Narrow" pitchFamily="34" charset="0"/>
              </a:rPr>
              <a:t>Retour accueil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r-FR" dirty="0" smtClean="0"/>
              <a:t>LES MALAISES</a:t>
            </a:r>
            <a:endParaRPr lang="fr-FR" dirty="0"/>
          </a:p>
        </p:txBody>
      </p:sp>
      <p:sp>
        <p:nvSpPr>
          <p:cNvPr id="20482" name="ZoneTexte 4"/>
          <p:cNvSpPr txBox="1">
            <a:spLocks noChangeArrowheads="1"/>
          </p:cNvSpPr>
          <p:nvPr/>
        </p:nvSpPr>
        <p:spPr bwMode="auto">
          <a:xfrm rot="-413353">
            <a:off x="852488" y="1727200"/>
            <a:ext cx="2882900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3200" b="1">
                <a:solidFill>
                  <a:srgbClr val="0070C0"/>
                </a:solidFill>
                <a:latin typeface="Verdana" pitchFamily="34" charset="0"/>
              </a:rPr>
              <a:t>EXAMINER</a:t>
            </a:r>
          </a:p>
        </p:txBody>
      </p:sp>
      <p:sp>
        <p:nvSpPr>
          <p:cNvPr id="20483" name="ZoneTexte 5"/>
          <p:cNvSpPr txBox="1">
            <a:spLocks noChangeArrowheads="1"/>
          </p:cNvSpPr>
          <p:nvPr/>
        </p:nvSpPr>
        <p:spPr bwMode="auto">
          <a:xfrm rot="-866070">
            <a:off x="6269038" y="2867025"/>
            <a:ext cx="25019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3600" b="1">
                <a:solidFill>
                  <a:srgbClr val="FF0066"/>
                </a:solidFill>
                <a:latin typeface="Verdana" pitchFamily="34" charset="0"/>
              </a:rPr>
              <a:t>Alerter</a:t>
            </a:r>
          </a:p>
        </p:txBody>
      </p:sp>
      <p:sp>
        <p:nvSpPr>
          <p:cNvPr id="20484" name="ZoneTexte 6"/>
          <p:cNvSpPr txBox="1">
            <a:spLocks noChangeArrowheads="1"/>
          </p:cNvSpPr>
          <p:nvPr/>
        </p:nvSpPr>
        <p:spPr bwMode="auto">
          <a:xfrm>
            <a:off x="1908175" y="4437063"/>
            <a:ext cx="45354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3200" b="1">
                <a:solidFill>
                  <a:srgbClr val="FFC000"/>
                </a:solidFill>
                <a:latin typeface="Verdana" pitchFamily="34" charset="0"/>
              </a:rPr>
              <a:t>Mettre au repos</a:t>
            </a:r>
          </a:p>
        </p:txBody>
      </p:sp>
      <p:sp>
        <p:nvSpPr>
          <p:cNvPr id="8" name="ZoneTexte 7"/>
          <p:cNvSpPr txBox="1"/>
          <p:nvPr/>
        </p:nvSpPr>
        <p:spPr>
          <a:xfrm rot="606447">
            <a:off x="6046788" y="5348288"/>
            <a:ext cx="2233612" cy="5857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200" b="1" dirty="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Couvrir</a:t>
            </a:r>
          </a:p>
        </p:txBody>
      </p:sp>
      <p:pic>
        <p:nvPicPr>
          <p:cNvPr id="20486" name="Image 8" descr="infarctus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050" y="2492375"/>
            <a:ext cx="3867150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Flèche gauche 10">
            <a:hlinkClick r:id="" action="ppaction://hlinkshowjump?jump=firstslide"/>
          </p:cNvPr>
          <p:cNvSpPr/>
          <p:nvPr/>
        </p:nvSpPr>
        <p:spPr>
          <a:xfrm>
            <a:off x="250825" y="476250"/>
            <a:ext cx="1368425" cy="504825"/>
          </a:xfrm>
          <a:prstGeom prst="leftArrow">
            <a:avLst/>
          </a:prstGeom>
          <a:blipFill>
            <a:blip r:embed="rId3" cstate="print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dirty="0">
                <a:solidFill>
                  <a:schemeClr val="bg1"/>
                </a:solidFill>
                <a:latin typeface="Arial Narrow" pitchFamily="34" charset="0"/>
              </a:rPr>
              <a:t>Retour accueil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r-FR" dirty="0" smtClean="0"/>
              <a:t>LES HEMORRAGIES</a:t>
            </a:r>
            <a:endParaRPr lang="fr-FR" dirty="0"/>
          </a:p>
        </p:txBody>
      </p:sp>
      <p:sp>
        <p:nvSpPr>
          <p:cNvPr id="21506" name="ZoneTexte 4"/>
          <p:cNvSpPr txBox="1">
            <a:spLocks noChangeArrowheads="1"/>
          </p:cNvSpPr>
          <p:nvPr/>
        </p:nvSpPr>
        <p:spPr bwMode="auto">
          <a:xfrm rot="455344">
            <a:off x="782638" y="2051050"/>
            <a:ext cx="2286000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3200" b="1">
                <a:solidFill>
                  <a:srgbClr val="CCFF99"/>
                </a:solidFill>
                <a:latin typeface="Verdana" pitchFamily="34" charset="0"/>
              </a:rPr>
              <a:t>Appuyer</a:t>
            </a:r>
          </a:p>
        </p:txBody>
      </p:sp>
      <p:sp>
        <p:nvSpPr>
          <p:cNvPr id="21507" name="ZoneTexte 5"/>
          <p:cNvSpPr txBox="1">
            <a:spLocks noChangeArrowheads="1"/>
          </p:cNvSpPr>
          <p:nvPr/>
        </p:nvSpPr>
        <p:spPr bwMode="auto">
          <a:xfrm rot="-866070">
            <a:off x="5692775" y="4883150"/>
            <a:ext cx="25019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3600" b="1">
                <a:solidFill>
                  <a:srgbClr val="FF0066"/>
                </a:solidFill>
                <a:latin typeface="Verdana" pitchFamily="34" charset="0"/>
              </a:rPr>
              <a:t>Allonger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3779838" y="3213100"/>
            <a:ext cx="4537075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200" b="1" dirty="0">
                <a:solidFill>
                  <a:schemeClr val="tx1">
                    <a:lumMod val="9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Refroidir</a:t>
            </a:r>
          </a:p>
        </p:txBody>
      </p:sp>
      <p:sp>
        <p:nvSpPr>
          <p:cNvPr id="21509" name="ZoneTexte 7"/>
          <p:cNvSpPr txBox="1">
            <a:spLocks noChangeArrowheads="1"/>
          </p:cNvSpPr>
          <p:nvPr/>
        </p:nvSpPr>
        <p:spPr bwMode="auto">
          <a:xfrm rot="415419">
            <a:off x="1652588" y="5561013"/>
            <a:ext cx="2235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3200" b="1">
                <a:solidFill>
                  <a:srgbClr val="003300"/>
                </a:solidFill>
                <a:latin typeface="Verdana" pitchFamily="34" charset="0"/>
              </a:rPr>
              <a:t>Couvrir</a:t>
            </a:r>
          </a:p>
        </p:txBody>
      </p:sp>
      <p:pic>
        <p:nvPicPr>
          <p:cNvPr id="21510" name="Image 8" descr="hémo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38513" y="2505075"/>
            <a:ext cx="2962275" cy="221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Flèche gauche 10">
            <a:hlinkClick r:id="" action="ppaction://hlinkshowjump?jump=firstslide"/>
          </p:cNvPr>
          <p:cNvSpPr/>
          <p:nvPr/>
        </p:nvSpPr>
        <p:spPr>
          <a:xfrm>
            <a:off x="250825" y="476250"/>
            <a:ext cx="1368425" cy="504825"/>
          </a:xfrm>
          <a:prstGeom prst="leftArrow">
            <a:avLst/>
          </a:prstGeom>
          <a:blipFill>
            <a:blip r:embed="rId3" cstate="print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dirty="0">
                <a:solidFill>
                  <a:schemeClr val="bg1"/>
                </a:solidFill>
                <a:latin typeface="Arial Narrow" pitchFamily="34" charset="0"/>
              </a:rPr>
              <a:t>Retour accueil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219</TotalTime>
  <Words>117</Words>
  <Application>Microsoft Office PowerPoint</Application>
  <PresentationFormat>Affichage à l'écran (4:3)</PresentationFormat>
  <Paragraphs>53</Paragraphs>
  <Slides>10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Apex</vt:lpstr>
      <vt:lpstr>Psc1 MAIS QU’EST-CE DONC ?</vt:lpstr>
      <vt:lpstr>LA PROTECTION</vt:lpstr>
      <vt:lpstr>ALERTER</vt:lpstr>
      <vt:lpstr>L’ARRÊT CARDIAQUE</vt:lpstr>
      <vt:lpstr>LA PERTE DE CONNAISSANCE</vt:lpstr>
      <vt:lpstr>LES BRÛLURES</vt:lpstr>
      <vt:lpstr>LES TRAUMATISMES</vt:lpstr>
      <vt:lpstr>LES MALAISES</vt:lpstr>
      <vt:lpstr>LES HEMORRAGIES</vt:lpstr>
      <vt:lpstr>L’ETOUFFEMENT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Psc1 QU’EST-CE DONC ?</dc:title>
  <dc:creator>alien</dc:creator>
  <cp:lastModifiedBy>alien</cp:lastModifiedBy>
  <cp:revision>22</cp:revision>
  <dcterms:created xsi:type="dcterms:W3CDTF">2013-11-21T19:18:54Z</dcterms:created>
  <dcterms:modified xsi:type="dcterms:W3CDTF">2014-10-07T21:13:15Z</dcterms:modified>
</cp:coreProperties>
</file>